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65" r:id="rId2"/>
    <p:sldId id="266" r:id="rId3"/>
    <p:sldId id="268" r:id="rId4"/>
    <p:sldId id="269" r:id="rId5"/>
    <p:sldId id="271" r:id="rId6"/>
    <p:sldId id="262" r:id="rId7"/>
    <p:sldId id="261" r:id="rId8"/>
    <p:sldId id="317" r:id="rId9"/>
    <p:sldId id="263" r:id="rId10"/>
    <p:sldId id="257" r:id="rId11"/>
    <p:sldId id="293" r:id="rId12"/>
    <p:sldId id="294" r:id="rId13"/>
    <p:sldId id="296" r:id="rId14"/>
    <p:sldId id="281" r:id="rId15"/>
    <p:sldId id="282" r:id="rId16"/>
    <p:sldId id="283" r:id="rId17"/>
    <p:sldId id="285" r:id="rId18"/>
    <p:sldId id="321" r:id="rId19"/>
    <p:sldId id="319" r:id="rId20"/>
    <p:sldId id="320" r:id="rId21"/>
    <p:sldId id="260" r:id="rId22"/>
    <p:sldId id="304" r:id="rId23"/>
    <p:sldId id="284" r:id="rId24"/>
    <p:sldId id="290" r:id="rId25"/>
    <p:sldId id="289" r:id="rId26"/>
    <p:sldId id="291" r:id="rId27"/>
    <p:sldId id="286" r:id="rId28"/>
    <p:sldId id="305" r:id="rId29"/>
    <p:sldId id="306" r:id="rId30"/>
    <p:sldId id="318" r:id="rId31"/>
    <p:sldId id="308" r:id="rId32"/>
    <p:sldId id="307" r:id="rId33"/>
    <p:sldId id="272" r:id="rId34"/>
    <p:sldId id="273" r:id="rId35"/>
    <p:sldId id="274" r:id="rId36"/>
    <p:sldId id="275" r:id="rId37"/>
    <p:sldId id="276" r:id="rId38"/>
    <p:sldId id="277" r:id="rId39"/>
    <p:sldId id="278" r:id="rId40"/>
    <p:sldId id="298" r:id="rId41"/>
    <p:sldId id="299" r:id="rId42"/>
    <p:sldId id="303" r:id="rId43"/>
    <p:sldId id="309" r:id="rId44"/>
    <p:sldId id="301" r:id="rId45"/>
    <p:sldId id="300" r:id="rId46"/>
    <p:sldId id="312" r:id="rId47"/>
    <p:sldId id="310" r:id="rId48"/>
    <p:sldId id="313" r:id="rId49"/>
    <p:sldId id="258" r:id="rId50"/>
    <p:sldId id="315" r:id="rId51"/>
    <p:sldId id="314" r:id="rId52"/>
    <p:sldId id="288" r:id="rId53"/>
    <p:sldId id="287" r:id="rId54"/>
    <p:sldId id="311" r:id="rId55"/>
    <p:sldId id="316" r:id="rId56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FF"/>
    <a:srgbClr val="00CCFF"/>
    <a:srgbClr val="33CCFF"/>
    <a:srgbClr val="66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84" y="5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oleObject" Target="file:///\\xswhants.nhs.uk\nhss-res\Public%20Health\Restricted%20-%20Public%20Health%20Intelligence\Obesity\Children\Childhood%20Obesity%20Reports%20and%20Data\Reports\Local%20reports%20&amp;%20analysis\NCMP%20Child%20Growth%20Reports\Child%20Obesity%20Report%200102%20to%201213\201213%20Analysis.xls" TargetMode="External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GB" sz="1100" b="1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Proportion of Southampton children considered to be obese: </a:t>
            </a:r>
          </a:p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en-GB" sz="1100" b="1" i="0" u="none" strike="noStrike" baseline="0">
                <a:solidFill>
                  <a:srgbClr val="000000"/>
                </a:solidFill>
                <a:latin typeface="Calibri"/>
                <a:cs typeface="Calibri"/>
              </a:rPr>
              <a:t>2001/02-2003/04 to 2010/11-2012/13 (3 years pooled)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0100453677942371"/>
          <c:y val="0.12778600134567475"/>
          <c:w val="0.88923110274932449"/>
          <c:h val="0.51044546683396663"/>
        </c:manualLayout>
      </c:layout>
      <c:lineChart>
        <c:grouping val="standard"/>
        <c:varyColors val="0"/>
        <c:ser>
          <c:idx val="0"/>
          <c:order val="0"/>
          <c:tx>
            <c:v>Year R</c:v>
          </c:tx>
          <c:spPr>
            <a:ln>
              <a:solidFill>
                <a:srgbClr val="00B050"/>
              </a:solidFill>
            </a:ln>
          </c:spPr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 sz="1000" b="1" i="0" u="none" strike="noStrike" baseline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'BMI Thresholds'!$BU$19:$BU$28</c:f>
                <c:numCache>
                  <c:formatCode>General</c:formatCode>
                  <c:ptCount val="10"/>
                  <c:pt idx="0">
                    <c:v>0.81993983010188054</c:v>
                  </c:pt>
                  <c:pt idx="1">
                    <c:v>0.80882887022006511</c:v>
                  </c:pt>
                  <c:pt idx="2">
                    <c:v>0.83373816297813097</c:v>
                  </c:pt>
                  <c:pt idx="3">
                    <c:v>0.83703611158760782</c:v>
                  </c:pt>
                  <c:pt idx="4">
                    <c:v>0.79955561738009551</c:v>
                  </c:pt>
                  <c:pt idx="5">
                    <c:v>0.76506764843917285</c:v>
                  </c:pt>
                  <c:pt idx="6">
                    <c:v>0.75392339172307754</c:v>
                  </c:pt>
                  <c:pt idx="7">
                    <c:v>0.74361626536784442</c:v>
                  </c:pt>
                  <c:pt idx="8">
                    <c:v>0.72247877814275074</c:v>
                  </c:pt>
                  <c:pt idx="9">
                    <c:v>0.68094246405609304</c:v>
                  </c:pt>
                </c:numCache>
              </c:numRef>
            </c:plus>
            <c:minus>
              <c:numRef>
                <c:f>'BMI Thresholds'!$BT$19:$BT$28</c:f>
                <c:numCache>
                  <c:formatCode>General</c:formatCode>
                  <c:ptCount val="10"/>
                  <c:pt idx="0">
                    <c:v>0.7789308136900942</c:v>
                  </c:pt>
                  <c:pt idx="1">
                    <c:v>0.76620215185157658</c:v>
                  </c:pt>
                  <c:pt idx="2">
                    <c:v>0.78912394843605149</c:v>
                  </c:pt>
                  <c:pt idx="3">
                    <c:v>0.79165977353329198</c:v>
                  </c:pt>
                  <c:pt idx="4">
                    <c:v>0.75603581446463708</c:v>
                  </c:pt>
                  <c:pt idx="5">
                    <c:v>0.72514177296798554</c:v>
                  </c:pt>
                  <c:pt idx="6">
                    <c:v>0.71704424701725777</c:v>
                  </c:pt>
                  <c:pt idx="7">
                    <c:v>0.7080417281560224</c:v>
                  </c:pt>
                  <c:pt idx="8">
                    <c:v>0.68836345001767718</c:v>
                  </c:pt>
                  <c:pt idx="9">
                    <c:v>0.64927339554402519</c:v>
                  </c:pt>
                </c:numCache>
              </c:numRef>
            </c:minus>
          </c:errBars>
          <c:cat>
            <c:strRef>
              <c:f>'BMI Thresholds'!$D$19:$D$28</c:f>
              <c:strCache>
                <c:ptCount val="10"/>
                <c:pt idx="0">
                  <c:v>01/02-03/04</c:v>
                </c:pt>
                <c:pt idx="1">
                  <c:v>02/03-04/05</c:v>
                </c:pt>
                <c:pt idx="2">
                  <c:v>03/04-05/06</c:v>
                </c:pt>
                <c:pt idx="3">
                  <c:v>04/05-06/07</c:v>
                </c:pt>
                <c:pt idx="4">
                  <c:v>05/06-07/08</c:v>
                </c:pt>
                <c:pt idx="5">
                  <c:v>06/07-08/09</c:v>
                </c:pt>
                <c:pt idx="6">
                  <c:v>07/08-09/10</c:v>
                </c:pt>
                <c:pt idx="7">
                  <c:v>08/09-10/11</c:v>
                </c:pt>
                <c:pt idx="8">
                  <c:v>09/10-11/12</c:v>
                </c:pt>
                <c:pt idx="9">
                  <c:v>10/11-12/13</c:v>
                </c:pt>
              </c:strCache>
            </c:strRef>
          </c:cat>
          <c:val>
            <c:numRef>
              <c:f>'BMI Thresholds'!$BS$19:$BS$28</c:f>
              <c:numCache>
                <c:formatCode>0.00</c:formatCode>
                <c:ptCount val="10"/>
                <c:pt idx="0">
                  <c:v>10.311455217314801</c:v>
                </c:pt>
                <c:pt idx="1">
                  <c:v>9.7047173208498361</c:v>
                </c:pt>
                <c:pt idx="2">
                  <c:v>9.8261526832955379</c:v>
                </c:pt>
                <c:pt idx="3">
                  <c:v>9.7411313518696048</c:v>
                </c:pt>
                <c:pt idx="4">
                  <c:v>9.3192573716781943</c:v>
                </c:pt>
                <c:pt idx="5">
                  <c:v>9.3248663101604272</c:v>
                </c:pt>
                <c:pt idx="6">
                  <c:v>9.7797219184502424</c:v>
                </c:pt>
                <c:pt idx="7">
                  <c:v>9.8640483383685797</c:v>
                </c:pt>
                <c:pt idx="8">
                  <c:v>9.7342576545349502</c:v>
                </c:pt>
                <c:pt idx="9">
                  <c:v>9.370015948963319</c:v>
                </c:pt>
              </c:numCache>
            </c:numRef>
          </c:val>
          <c:smooth val="0"/>
        </c:ser>
        <c:ser>
          <c:idx val="1"/>
          <c:order val="1"/>
          <c:tx>
            <c:v>Year 6</c:v>
          </c:tx>
          <c:marker>
            <c:symbol val="none"/>
          </c:marker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 algn="ctr">
                  <a:defRPr sz="1000" b="1" i="0" u="none" strike="noStrike" baseline="0">
                    <a:solidFill>
                      <a:sysClr val="windowText" lastClr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Dir val="y"/>
            <c:errBarType val="both"/>
            <c:errValType val="cust"/>
            <c:noEndCap val="0"/>
            <c:plus>
              <c:numRef>
                <c:f>'BMI Thresholds'!$BU$45:$BU$54</c:f>
                <c:numCache>
                  <c:formatCode>General</c:formatCode>
                  <c:ptCount val="10"/>
                  <c:pt idx="4">
                    <c:v>1.0443291680534159</c:v>
                  </c:pt>
                  <c:pt idx="5">
                    <c:v>1.0080973548019616</c:v>
                  </c:pt>
                  <c:pt idx="6">
                    <c:v>1.0202220855263988</c:v>
                  </c:pt>
                  <c:pt idx="7">
                    <c:v>1.0306432692812104</c:v>
                  </c:pt>
                  <c:pt idx="8">
                    <c:v>1.0486715508360369</c:v>
                  </c:pt>
                  <c:pt idx="9">
                    <c:v>1.0422680028165419</c:v>
                  </c:pt>
                </c:numCache>
              </c:numRef>
            </c:plus>
            <c:minus>
              <c:numRef>
                <c:f>'BMI Thresholds'!$BT$45:$BT$54</c:f>
                <c:numCache>
                  <c:formatCode>General</c:formatCode>
                  <c:ptCount val="10"/>
                  <c:pt idx="4">
                    <c:v>1.0090892351006742</c:v>
                  </c:pt>
                  <c:pt idx="5">
                    <c:v>0.97505655339405461</c:v>
                  </c:pt>
                  <c:pt idx="6">
                    <c:v>0.98888580091468015</c:v>
                  </c:pt>
                  <c:pt idx="7">
                    <c:v>0.99942646961889281</c:v>
                  </c:pt>
                  <c:pt idx="8">
                    <c:v>1.0177929700267647</c:v>
                  </c:pt>
                  <c:pt idx="9">
                    <c:v>1.011915440976292</c:v>
                  </c:pt>
                </c:numCache>
              </c:numRef>
            </c:minus>
          </c:errBars>
          <c:cat>
            <c:strRef>
              <c:f>'BMI Thresholds'!$D$19:$D$28</c:f>
              <c:strCache>
                <c:ptCount val="10"/>
                <c:pt idx="0">
                  <c:v>01/02-03/04</c:v>
                </c:pt>
                <c:pt idx="1">
                  <c:v>02/03-04/05</c:v>
                </c:pt>
                <c:pt idx="2">
                  <c:v>03/04-05/06</c:v>
                </c:pt>
                <c:pt idx="3">
                  <c:v>04/05-06/07</c:v>
                </c:pt>
                <c:pt idx="4">
                  <c:v>05/06-07/08</c:v>
                </c:pt>
                <c:pt idx="5">
                  <c:v>06/07-08/09</c:v>
                </c:pt>
                <c:pt idx="6">
                  <c:v>07/08-09/10</c:v>
                </c:pt>
                <c:pt idx="7">
                  <c:v>08/09-10/11</c:v>
                </c:pt>
                <c:pt idx="8">
                  <c:v>09/10-11/12</c:v>
                </c:pt>
                <c:pt idx="9">
                  <c:v>10/11-12/13</c:v>
                </c:pt>
              </c:strCache>
            </c:strRef>
          </c:cat>
          <c:val>
            <c:numRef>
              <c:f>'BMI Thresholds'!$BS$45:$BS$54</c:f>
              <c:numCache>
                <c:formatCode>General</c:formatCode>
                <c:ptCount val="10"/>
                <c:pt idx="4" formatCode="0.00">
                  <c:v>17.610997584989786</c:v>
                </c:pt>
                <c:pt idx="5" formatCode="0.00">
                  <c:v>17.544774821770126</c:v>
                </c:pt>
                <c:pt idx="6" formatCode="0.00">
                  <c:v>18.608221047245436</c:v>
                </c:pt>
                <c:pt idx="7" formatCode="0.00">
                  <c:v>18.945379594641011</c:v>
                </c:pt>
                <c:pt idx="8" formatCode="0.00">
                  <c:v>19.590491063682116</c:v>
                </c:pt>
                <c:pt idx="9" formatCode="0.00">
                  <c:v>19.664842681258548</c:v>
                </c:pt>
              </c:numCache>
            </c:numRef>
          </c:val>
          <c:smooth val="0"/>
        </c:ser>
        <c:ser>
          <c:idx val="2"/>
          <c:order val="2"/>
          <c:tx>
            <c:v>Expected by 1990 standard</c:v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val>
            <c:numRef>
              <c:f>'BMI Thresholds'!$CD$19:$CD$28</c:f>
              <c:numCache>
                <c:formatCode>0.00</c:formatCode>
                <c:ptCount val="10"/>
                <c:pt idx="0">
                  <c:v>5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</c:v>
                </c:pt>
                <c:pt idx="6">
                  <c:v>5</c:v>
                </c:pt>
                <c:pt idx="7">
                  <c:v>5</c:v>
                </c:pt>
                <c:pt idx="8">
                  <c:v>5</c:v>
                </c:pt>
                <c:pt idx="9">
                  <c:v>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291956816"/>
        <c:axId val="291802960"/>
      </c:lineChart>
      <c:catAx>
        <c:axId val="2919568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-540000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91802960"/>
        <c:crosses val="autoZero"/>
        <c:auto val="1"/>
        <c:lblAlgn val="ctr"/>
        <c:lblOffset val="100"/>
        <c:noMultiLvlLbl val="0"/>
      </c:catAx>
      <c:valAx>
        <c:axId val="291802960"/>
        <c:scaling>
          <c:orientation val="minMax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 sz="1100" b="1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r>
                  <a:rPr lang="en-GB"/>
                  <a:t>% Obese</a:t>
                </a:r>
              </a:p>
            </c:rich>
          </c:tx>
          <c:layout>
            <c:manualLayout>
              <c:xMode val="edge"/>
              <c:yMode val="edge"/>
              <c:x val="1.0666265625391641E-3"/>
              <c:y val="0.30110769641092783"/>
            </c:manualLayout>
          </c:layout>
          <c:overlay val="0"/>
        </c:title>
        <c:numFmt formatCode="0.00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en-US"/>
          </a:p>
        </c:txPr>
        <c:crossAx val="291956816"/>
        <c:crosses val="autoZero"/>
        <c:crossBetween val="between"/>
        <c:majorUnit val="2"/>
      </c:valAx>
    </c:plotArea>
    <c:legend>
      <c:legendPos val="r"/>
      <c:layout>
        <c:manualLayout>
          <c:xMode val="edge"/>
          <c:yMode val="edge"/>
          <c:x val="0.16326275723038031"/>
          <c:y val="0.11637225485382457"/>
          <c:w val="0.69249086019772754"/>
          <c:h val="6.2067368599710279E-2"/>
        </c:manualLayout>
      </c:layout>
      <c:overlay val="0"/>
      <c:txPr>
        <a:bodyPr/>
        <a:lstStyle/>
        <a:p>
          <a:pPr>
            <a:defRPr sz="1010" b="0" i="0" u="none" strike="noStrike" baseline="0">
              <a:solidFill>
                <a:srgbClr val="000000"/>
              </a:solidFill>
              <a:latin typeface="Calibri"/>
              <a:ea typeface="Calibri"/>
              <a:cs typeface="Calibri"/>
            </a:defRPr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en-US"/>
    </a:p>
  </c:txPr>
  <c:externalData r:id="rId2">
    <c:autoUpdate val="0"/>
  </c:externalData>
  <c:userShapes r:id="rId3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</cdr:x>
      <cdr:y>0.8415</cdr:y>
    </cdr:from>
    <cdr:to>
      <cdr:x>0.99318</cdr:x>
      <cdr:y>0.9902</cdr:y>
    </cdr:to>
    <cdr:sp macro="" textlink="">
      <cdr:nvSpPr>
        <cdr:cNvPr id="2" name="Text Box 1"/>
        <cdr:cNvSpPr txBox="1">
          <a:spLocks xmlns:a="http://schemas.openxmlformats.org/drawingml/2006/main" noChangeArrowheads="1"/>
        </cdr:cNvSpPr>
      </cdr:nvSpPr>
      <cdr:spPr bwMode="auto">
        <a:xfrm xmlns:a="http://schemas.openxmlformats.org/drawingml/2006/main">
          <a:off x="69850" y="3270251"/>
          <a:ext cx="6864351" cy="577850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  <a:extLst xmlns:a="http://schemas.openxmlformats.org/drawingml/2006/main">
          <a:ext uri="{91240B29-F687-4F45-9708-019B960494DF}">
            <a14:hiddenLine xmlns:a14="http://schemas.microsoft.com/office/drawing/2010/main" w="9525">
              <a:solidFill>
                <a:srgbClr xmlns:mc="http://schemas.openxmlformats.org/markup-compatibility/2006" val="000000" mc:Ignorable="a14" a14:legacySpreadsheetColorIndex="64"/>
              </a:solidFill>
              <a:miter lim="800000"/>
              <a:headEnd/>
              <a:tailEnd/>
            </a14:hiddenLine>
          </a:ext>
        </a:extLst>
      </cdr:spPr>
      <cdr:txBody>
        <a:bodyPr xmlns:a="http://schemas.openxmlformats.org/drawingml/2006/main" wrap="square" lIns="27432" tIns="22860" rIns="27432" bIns="22860" anchor="ctr" upright="1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just" rtl="0">
            <a:defRPr sz="1000"/>
          </a:pPr>
          <a:r>
            <a:rPr lang="en-GB" sz="800" b="0" i="0" u="none" strike="noStrike" baseline="0">
              <a:solidFill>
                <a:srgbClr val="000000"/>
              </a:solidFill>
              <a:latin typeface="Arial"/>
              <a:cs typeface="Arial"/>
            </a:rPr>
            <a:t>Data notes: </a:t>
          </a:r>
          <a:r>
            <a:rPr lang="en-GB" sz="800" b="0" i="1" u="none" strike="noStrike" baseline="0">
              <a:solidFill>
                <a:srgbClr val="000000"/>
              </a:solidFill>
              <a:latin typeface="Arial"/>
              <a:cs typeface="Arial"/>
            </a:rPr>
            <a:t>2001/02 to 2005/06 data is taken from the Southampton Child Health Information System (CHIS) whilst data after 2005/06 is taken from the validated NCMP national dataset. The most recent year's data has also been taken from CHIS as validated data has yet to be published. Data from 2006/07 onwards is based on data collected by Southampton schools and so should match nationally published datasets, whilst data prior to this is based on children resident in Southampton.</a:t>
          </a:r>
          <a:endParaRPr lang="en-GB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39B00D-B668-4B31-A8D0-4DBFA677A21D}" type="datetimeFigureOut">
              <a:rPr lang="en-GB"/>
              <a:pPr/>
              <a:t>17/06/2014</a:t>
            </a:fld>
            <a:endParaRPr lang="en-GB"/>
          </a:p>
        </p:txBody>
      </p:sp>
      <p:sp>
        <p:nvSpPr>
          <p:cNvPr id="593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593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93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9711AA-AB67-47A2-81D3-A0ACE377F0FF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2967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9F0CA834-E2DE-4661-9B26-811D95B68DEA}" type="slidenum">
              <a:rPr lang="en-GB" altLang="en-US" sz="1200"/>
              <a:pPr algn="r"/>
              <a:t>11</a:t>
            </a:fld>
            <a:endParaRPr lang="en-GB" altLang="en-US" sz="12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altLang="en-US"/>
              <a:t>In 1851 Southampton had a population of around 45,000 and its age profile was a true pyramid. Over time the population here (as nationally) has aged with fertility rates falling and life expectancy improving. In 1851 life expectancy for males was only about 40 years. </a:t>
            </a:r>
          </a:p>
          <a:p>
            <a:pPr>
              <a:spcBef>
                <a:spcPct val="0"/>
              </a:spcBef>
            </a:pPr>
            <a:r>
              <a:rPr lang="en-GB" altLang="en-US"/>
              <a:t>By 1931 the population had grown to 180,000 and average household size was 3.87. In the 2011 Census average household size was 2.3 in the city.</a:t>
            </a:r>
          </a:p>
        </p:txBody>
      </p:sp>
    </p:spTree>
    <p:extLst>
      <p:ext uri="{BB962C8B-B14F-4D97-AF65-F5344CB8AC3E}">
        <p14:creationId xmlns:p14="http://schemas.microsoft.com/office/powerpoint/2010/main" val="3066482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8E520CF1-2D16-4D9F-8262-34211191D688}" type="slidenum">
              <a:rPr lang="en-GB" altLang="en-US" sz="1200"/>
              <a:pPr algn="r"/>
              <a:t>12</a:t>
            </a:fld>
            <a:endParaRPr lang="en-GB" altLang="en-US" sz="120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 altLang="en-US"/>
              <a:t>Solid blocks are Southampton in 2011</a:t>
            </a:r>
          </a:p>
          <a:p>
            <a:pPr>
              <a:spcBef>
                <a:spcPct val="0"/>
              </a:spcBef>
            </a:pPr>
            <a:r>
              <a:rPr lang="en-GB" altLang="en-US"/>
              <a:t>Dotted line is the profile in 2001. </a:t>
            </a:r>
          </a:p>
          <a:p>
            <a:pPr>
              <a:spcBef>
                <a:spcPct val="0"/>
              </a:spcBef>
            </a:pPr>
            <a:r>
              <a:rPr lang="en-GB" altLang="en-US"/>
              <a:t>(Green line is England)</a:t>
            </a:r>
          </a:p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939930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b"/>
          <a:lstStyle/>
          <a:p>
            <a:pPr algn="r"/>
            <a:fld id="{32C914BE-D032-4533-AC3C-4B336AB25755}" type="slidenum">
              <a:rPr lang="en-GB" altLang="en-US" sz="1200"/>
              <a:pPr algn="r"/>
              <a:t>13</a:t>
            </a:fld>
            <a:endParaRPr lang="en-GB" altLang="en-US" sz="120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592344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020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r>
              <a:rPr lang="en-GB"/>
              <a:t>Population and birth data taken from ONS projections</a:t>
            </a:r>
          </a:p>
        </p:txBody>
      </p:sp>
      <p:sp>
        <p:nvSpPr>
          <p:cNvPr id="4301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ECEBC69A-8F4D-4933-B371-49FBE54B4F5F}" type="slidenum">
              <a:rPr lang="en-GB" sz="1200">
                <a:latin typeface="+mn-lt"/>
                <a:cs typeface="+mn-cs"/>
              </a:rPr>
              <a:pPr algn="r">
                <a:defRPr/>
              </a:pPr>
              <a:t>22</a:t>
            </a:fld>
            <a:endParaRPr lang="en-GB" sz="1200"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60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277072"/>
          </a:xfrm>
          <a:prstGeom prst="rect">
            <a:avLst/>
          </a:prstGeom>
        </p:spPr>
        <p:txBody>
          <a:bodyPr/>
          <a:lstStyle>
            <a:lvl1pPr>
              <a:defRPr>
                <a:latin typeface="Corbel" pitchFamily="34" charset="0"/>
              </a:defRPr>
            </a:lvl1pPr>
            <a:lvl2pPr>
              <a:defRPr>
                <a:latin typeface="Corbel" pitchFamily="34" charset="0"/>
              </a:defRPr>
            </a:lvl2pPr>
            <a:lvl3pPr>
              <a:defRPr>
                <a:latin typeface="Corbel" pitchFamily="34" charset="0"/>
              </a:defRPr>
            </a:lvl3pPr>
            <a:lvl4pPr>
              <a:defRPr>
                <a:latin typeface="Corbel" pitchFamily="34" charset="0"/>
              </a:defRPr>
            </a:lvl4pPr>
            <a:lvl5pPr>
              <a:defRPr>
                <a:latin typeface="Corbel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Corbel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orbel" pitchFamily="34" charset="0"/>
              </a:defRPr>
            </a:lvl1pPr>
            <a:lvl2pPr>
              <a:defRPr sz="2400">
                <a:latin typeface="Corbel" pitchFamily="34" charset="0"/>
              </a:defRPr>
            </a:lvl2pPr>
            <a:lvl3pPr>
              <a:defRPr sz="2000">
                <a:latin typeface="Corbel" pitchFamily="34" charset="0"/>
              </a:defRPr>
            </a:lvl3pPr>
            <a:lvl4pPr>
              <a:defRPr sz="1800">
                <a:latin typeface="Corbel" pitchFamily="34" charset="0"/>
              </a:defRPr>
            </a:lvl4pPr>
            <a:lvl5pPr>
              <a:defRPr sz="1800">
                <a:latin typeface="Corbe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Corbel" pitchFamily="34" charset="0"/>
              </a:defRPr>
            </a:lvl1pPr>
            <a:lvl2pPr>
              <a:defRPr sz="2400">
                <a:latin typeface="Corbel" pitchFamily="34" charset="0"/>
              </a:defRPr>
            </a:lvl2pPr>
            <a:lvl3pPr>
              <a:defRPr sz="2000">
                <a:latin typeface="Corbel" pitchFamily="34" charset="0"/>
              </a:defRPr>
            </a:lvl3pPr>
            <a:lvl4pPr>
              <a:defRPr sz="1800">
                <a:latin typeface="Corbel" pitchFamily="34" charset="0"/>
              </a:defRPr>
            </a:lvl4pPr>
            <a:lvl5pPr>
              <a:defRPr sz="1800">
                <a:latin typeface="Corbel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95D664-4BEA-4365-A790-ECF290687D9D}" type="datetimeFigureOut">
              <a:rPr lang="en-GB"/>
              <a:pPr>
                <a:defRPr/>
              </a:pPr>
              <a:t>17/06/2014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561550E-B775-43C0-857D-4C40E0ED849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29" name="Picture 9"/>
          <p:cNvPicPr>
            <a:picLocks noChangeAspect="1"/>
          </p:cNvPicPr>
          <p:nvPr/>
        </p:nvPicPr>
        <p:blipFill>
          <a:blip r:embed="rId4"/>
          <a:srcRect t="82315"/>
          <a:stretch>
            <a:fillRect/>
          </a:stretch>
        </p:blipFill>
        <p:spPr bwMode="auto">
          <a:xfrm>
            <a:off x="0" y="5732463"/>
            <a:ext cx="9144000" cy="114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Corbel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rbe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orbel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orbel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orbel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orbel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orbel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31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mailto:andrew.mortimore@southampton" TargetMode="External"/><Relationship Id="rId2" Type="http://schemas.openxmlformats.org/officeDocument/2006/relationships/hyperlink" Target="http://www.publichealth.southampton.gov.uk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w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4" name="Rectangle 4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Key health issues in Southampton (and Wessex)</a:t>
            </a:r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>
              <a:buFont typeface="Arial" charset="0"/>
              <a:buNone/>
            </a:pPr>
            <a:r>
              <a:rPr lang="en-GB" smtClean="0"/>
              <a:t>Dr Andrew Mortimore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8194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2767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254000"/>
            <a:ext cx="7439025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3325" y="2060575"/>
            <a:ext cx="6737350" cy="396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angle 3"/>
          <p:cNvSpPr/>
          <p:nvPr/>
        </p:nvSpPr>
        <p:spPr>
          <a:xfrm>
            <a:off x="2051050" y="1484313"/>
            <a:ext cx="5830888" cy="4572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dirty="0">
                <a:latin typeface="+mn-lt"/>
                <a:cs typeface="+mn-cs"/>
              </a:rPr>
              <a:t>Southampton Population 1851</a:t>
            </a:r>
          </a:p>
        </p:txBody>
      </p:sp>
      <p:sp>
        <p:nvSpPr>
          <p:cNvPr id="58372" name="Text Box 6"/>
          <p:cNvSpPr txBox="1">
            <a:spLocks noChangeArrowheads="1"/>
          </p:cNvSpPr>
          <p:nvPr/>
        </p:nvSpPr>
        <p:spPr bwMode="auto">
          <a:xfrm>
            <a:off x="611188" y="549275"/>
            <a:ext cx="7993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/>
              <a:t>Changes in Southampton’s population over time….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ChangeArrowheads="1"/>
          </p:cNvSpPr>
          <p:nvPr/>
        </p:nvSpPr>
        <p:spPr bwMode="auto">
          <a:xfrm>
            <a:off x="2051050" y="1125538"/>
            <a:ext cx="58308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None/>
            </a:pPr>
            <a:r>
              <a:rPr lang="en-GB" altLang="en-US" sz="2400">
                <a:latin typeface="Corbel" pitchFamily="34" charset="0"/>
              </a:rPr>
              <a:t>Southampton Population 2011</a:t>
            </a:r>
          </a:p>
        </p:txBody>
      </p:sp>
      <p:sp>
        <p:nvSpPr>
          <p:cNvPr id="61443" name="Text Box 4"/>
          <p:cNvSpPr txBox="1">
            <a:spLocks noChangeArrowheads="1"/>
          </p:cNvSpPr>
          <p:nvPr/>
        </p:nvSpPr>
        <p:spPr bwMode="auto">
          <a:xfrm>
            <a:off x="971550" y="549275"/>
            <a:ext cx="7345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/>
              <a:t>Changes in Southampton’s population over time….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76375" y="1700213"/>
            <a:ext cx="6188075" cy="450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468313" y="404813"/>
            <a:ext cx="8280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/>
              <a:t>Changes in Southampton’s population over time….ethnicity</a:t>
            </a:r>
          </a:p>
        </p:txBody>
      </p:sp>
      <p:pic>
        <p:nvPicPr>
          <p:cNvPr id="65539" name="Picture 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288" y="2852738"/>
            <a:ext cx="8394700" cy="314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5540" name="Rectangle 2"/>
          <p:cNvSpPr>
            <a:spLocks noChangeArrowheads="1"/>
          </p:cNvSpPr>
          <p:nvPr/>
        </p:nvSpPr>
        <p:spPr bwMode="auto">
          <a:xfrm>
            <a:off x="179388" y="1052513"/>
            <a:ext cx="8623300" cy="161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GB" altLang="en-US" sz="2000">
                <a:latin typeface="Calibri" pitchFamily="34" charset="0"/>
              </a:rPr>
              <a:t>77.7% of residents recorded as white British (compared to 88.7% in 2001)</a:t>
            </a:r>
          </a:p>
          <a:p>
            <a:pPr marL="285750" indent="-285750">
              <a:buFont typeface="Arial" charset="0"/>
              <a:buChar char="•"/>
            </a:pPr>
            <a:r>
              <a:rPr lang="en-GB" altLang="en-US" sz="2000">
                <a:latin typeface="Calibri" pitchFamily="34" charset="0"/>
              </a:rPr>
              <a:t>‘Other white’ population (which includes migrants from Europe) has increased in last 10 years by over 200% (from 5,519 to 17,461)</a:t>
            </a:r>
          </a:p>
          <a:p>
            <a:pPr marL="285750" indent="-285750">
              <a:buFont typeface="Arial" charset="0"/>
              <a:buChar char="•"/>
            </a:pPr>
            <a:r>
              <a:rPr lang="en-GB" altLang="en-US" sz="2000">
                <a:latin typeface="Calibri" pitchFamily="34" charset="0"/>
              </a:rPr>
              <a:t>Largest % increase in ‘other Asian’ population (833 people in 2001 to 5,281 in 2011)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z="3200" smtClean="0"/>
              <a:t>Improvements over the past decade…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400" smtClean="0"/>
              <a:t>Compared with 10 years ago, men are 19% and women are 3% more likely to live to the age of 75 (the probability of survival to age 75 in 1997-99 was 56% for males and 74% for females, in 2007-09 the figures were 67% and 77% respectively)</a:t>
            </a:r>
          </a:p>
          <a:p>
            <a:pPr>
              <a:lnSpc>
                <a:spcPct val="80000"/>
              </a:lnSpc>
            </a:pPr>
            <a:r>
              <a:rPr lang="en-GB" sz="2400" smtClean="0"/>
              <a:t>Compared with 10 years ago, male life expectancy is four years longer and women’s life expectancy is two years longer</a:t>
            </a:r>
          </a:p>
          <a:p>
            <a:pPr>
              <a:lnSpc>
                <a:spcPct val="80000"/>
              </a:lnSpc>
            </a:pPr>
            <a:r>
              <a:rPr lang="en-GB" sz="2400" smtClean="0"/>
              <a:t>Death rates have fallen by 22% (342 fewer deaths each year in the city)</a:t>
            </a:r>
          </a:p>
          <a:p>
            <a:pPr>
              <a:lnSpc>
                <a:spcPct val="80000"/>
              </a:lnSpc>
            </a:pPr>
            <a:r>
              <a:rPr lang="en-GB" sz="2400" smtClean="0"/>
              <a:t>Deaths from heart disease have fallen by 49% (202 per year fewer)</a:t>
            </a:r>
          </a:p>
          <a:p>
            <a:pPr>
              <a:lnSpc>
                <a:spcPct val="80000"/>
              </a:lnSpc>
            </a:pPr>
            <a:r>
              <a:rPr lang="en-GB" sz="2400" smtClean="0"/>
              <a:t>Deaths from stroke are 38% lower</a:t>
            </a:r>
          </a:p>
          <a:p>
            <a:pPr>
              <a:lnSpc>
                <a:spcPct val="80000"/>
              </a:lnSpc>
            </a:pPr>
            <a:r>
              <a:rPr lang="en-GB" sz="2400" smtClean="0"/>
              <a:t>Cancer death rate has fallen by 9%</a:t>
            </a:r>
          </a:p>
          <a:p>
            <a:pPr>
              <a:lnSpc>
                <a:spcPct val="80000"/>
              </a:lnSpc>
            </a:pPr>
            <a:endParaRPr lang="en-GB" sz="2400" smtClean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smtClean="0"/>
              <a:t>Smoking prevalence is estimated to have fallen from 32% to 22% over the past decade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Since 2003/04 smoking in pregnancy has reduced from 25.1% to 19.5% whilst breastfeeding rates have increased from 69.6% to 74.5%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Every day now an average of 15 eligible women are screened for breast cancer, 25 for cervical cancer and a further 23 eligible adults screened for bowel cancer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Educational attainment has improved – in 2005  34.6% of Southampton pupils gained 5 or more GCSEs at grades A*-C (including English and Maths), and by 2013 this had increased to 58.9%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Challenges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000" smtClean="0"/>
              <a:t>Men from the most deprived areas of Southampton have a life expectancy eight years less than men from the least deprived areas</a:t>
            </a:r>
          </a:p>
          <a:p>
            <a:pPr>
              <a:lnSpc>
                <a:spcPct val="80000"/>
              </a:lnSpc>
            </a:pPr>
            <a:r>
              <a:rPr lang="en-GB" sz="2000" smtClean="0"/>
              <a:t>In Southampton there is one teenage conception every two days</a:t>
            </a:r>
          </a:p>
          <a:p>
            <a:pPr>
              <a:lnSpc>
                <a:spcPct val="80000"/>
              </a:lnSpc>
            </a:pPr>
            <a:r>
              <a:rPr lang="en-GB" sz="2000" smtClean="0"/>
              <a:t>Every day a Southampton resident dies from a cause related to smoking</a:t>
            </a:r>
          </a:p>
          <a:p>
            <a:pPr>
              <a:lnSpc>
                <a:spcPct val="80000"/>
              </a:lnSpc>
            </a:pPr>
            <a:r>
              <a:rPr lang="en-GB" sz="2000" smtClean="0"/>
              <a:t>Every day in Southampton an average of three people are newly diagnosed with cancer</a:t>
            </a:r>
          </a:p>
          <a:p>
            <a:pPr>
              <a:lnSpc>
                <a:spcPct val="80000"/>
              </a:lnSpc>
            </a:pPr>
            <a:r>
              <a:rPr lang="en-GB" sz="2000" smtClean="0"/>
              <a:t>Gross annual pay for full-time workers in Southampton was just over £23,000 on average in 2010, compared with a national average of over £26,000</a:t>
            </a:r>
          </a:p>
          <a:p>
            <a:pPr>
              <a:lnSpc>
                <a:spcPct val="80000"/>
              </a:lnSpc>
            </a:pPr>
            <a:r>
              <a:rPr lang="en-GB" sz="2000" smtClean="0"/>
              <a:t>Every 13 hours there is a net gain of one additional person to Southampton GPs’ diabetic risk registers</a:t>
            </a:r>
          </a:p>
          <a:p>
            <a:pPr>
              <a:lnSpc>
                <a:spcPct val="80000"/>
              </a:lnSpc>
            </a:pPr>
            <a:r>
              <a:rPr lang="en-GB" sz="2000" smtClean="0"/>
              <a:t>Only 31.7% of adults access NHS dentistry with extra provision being under-used.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107950" y="692150"/>
            <a:ext cx="2160588" cy="59055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anchor="ctr"/>
          <a:lstStyle/>
          <a:p>
            <a:pPr algn="l" eaLnBrk="1" hangingPunct="1"/>
            <a:r>
              <a:rPr lang="en-GB" sz="1800" b="1" smtClean="0"/>
              <a:t>Southampton</a:t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r>
              <a:rPr lang="en-GB" sz="1800" b="1" smtClean="0"/>
              <a:t/>
            </a:r>
            <a:br>
              <a:rPr lang="en-GB" sz="1800" b="1" smtClean="0"/>
            </a:br>
            <a:endParaRPr lang="en-GB" sz="1800" b="1" smtClean="0"/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/>
          <a:srcRect l="15265" t="11372" r="11137" b="1520"/>
          <a:stretch>
            <a:fillRect/>
          </a:stretch>
        </p:blipFill>
        <p:spPr bwMode="auto">
          <a:xfrm>
            <a:off x="1979613" y="188913"/>
            <a:ext cx="6911975" cy="635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4"/>
          <p:cNvPicPr>
            <a:picLocks noChangeAspect="1" noChangeArrowheads="1"/>
          </p:cNvPicPr>
          <p:nvPr/>
        </p:nvPicPr>
        <p:blipFill>
          <a:blip r:embed="rId2"/>
          <a:srcRect l="8807" t="47179" r="11136" b="22992"/>
          <a:stretch>
            <a:fillRect/>
          </a:stretch>
        </p:blipFill>
        <p:spPr bwMode="auto">
          <a:xfrm>
            <a:off x="395288" y="620713"/>
            <a:ext cx="7200900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03" name="Text Box 5"/>
          <p:cNvSpPr txBox="1">
            <a:spLocks noChangeArrowheads="1"/>
          </p:cNvSpPr>
          <p:nvPr/>
        </p:nvSpPr>
        <p:spPr bwMode="auto">
          <a:xfrm>
            <a:off x="468313" y="188913"/>
            <a:ext cx="7993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/>
              <a:t>Children living in poverty</a:t>
            </a:r>
          </a:p>
        </p:txBody>
      </p:sp>
      <p:pic>
        <p:nvPicPr>
          <p:cNvPr id="10240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450" y="2708275"/>
            <a:ext cx="6405563" cy="3313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pic>
        <p:nvPicPr>
          <p:cNvPr id="99333" name="Picture 5"/>
          <p:cNvPicPr>
            <a:picLocks noChangeAspect="1" noChangeArrowheads="1"/>
          </p:cNvPicPr>
          <p:nvPr/>
        </p:nvPicPr>
        <p:blipFill>
          <a:blip r:embed="rId3"/>
          <a:srcRect t="50000" r="50502"/>
          <a:stretch>
            <a:fillRect/>
          </a:stretch>
        </p:blipFill>
        <p:spPr bwMode="auto">
          <a:xfrm>
            <a:off x="2051050" y="1916113"/>
            <a:ext cx="4608513" cy="3011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A bit of context</a:t>
            </a:r>
          </a:p>
          <a:p>
            <a:r>
              <a:rPr lang="en-GB" smtClean="0"/>
              <a:t>A backward glance</a:t>
            </a:r>
          </a:p>
          <a:p>
            <a:r>
              <a:rPr lang="en-GB" smtClean="0"/>
              <a:t>Five challenges</a:t>
            </a:r>
          </a:p>
          <a:p>
            <a:r>
              <a:rPr lang="en-GB" smtClean="0"/>
              <a:t>A forward look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pic>
        <p:nvPicPr>
          <p:cNvPr id="10138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908050"/>
            <a:ext cx="8785225" cy="499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5" name="Picture 5"/>
          <p:cNvPicPr>
            <a:picLocks noChangeAspect="1" noChangeArrowheads="1"/>
          </p:cNvPicPr>
          <p:nvPr/>
        </p:nvPicPr>
        <p:blipFill>
          <a:blip r:embed="rId2"/>
          <a:srcRect l="9296" t="41861" r="10666" b="24081"/>
          <a:stretch>
            <a:fillRect/>
          </a:stretch>
        </p:blipFill>
        <p:spPr bwMode="auto">
          <a:xfrm>
            <a:off x="468313" y="1773238"/>
            <a:ext cx="8280400" cy="280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6" name="Text Box 6"/>
          <p:cNvSpPr txBox="1">
            <a:spLocks noChangeArrowheads="1"/>
          </p:cNvSpPr>
          <p:nvPr/>
        </p:nvSpPr>
        <p:spPr bwMode="auto">
          <a:xfrm>
            <a:off x="468313" y="404813"/>
            <a:ext cx="79930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/>
              <a:t>Teenage conception rates across Wessex LAs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57200" y="274638"/>
            <a:ext cx="8229600" cy="561975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GB" sz="2900" b="1" smtClean="0"/>
              <a:t>SHIP Population Change by Age: 2011-2021</a:t>
            </a:r>
          </a:p>
        </p:txBody>
      </p:sp>
      <p:pic>
        <p:nvPicPr>
          <p:cNvPr id="75779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908050"/>
            <a:ext cx="8928100" cy="532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268413"/>
            <a:ext cx="6481762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2"/>
          <p:cNvSpPr txBox="1">
            <a:spLocks noChangeArrowheads="1"/>
          </p:cNvSpPr>
          <p:nvPr/>
        </p:nvSpPr>
        <p:spPr bwMode="auto">
          <a:xfrm>
            <a:off x="468313" y="404813"/>
            <a:ext cx="79930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/>
              <a:t>Trend in the proportion of Southampton children classified as obese by age group</a:t>
            </a:r>
          </a:p>
        </p:txBody>
      </p:sp>
      <p:graphicFrame>
        <p:nvGraphicFramePr>
          <p:cNvPr id="8" name="Chart 7"/>
          <p:cNvGraphicFramePr>
            <a:graphicFrameLocks/>
          </p:cNvGraphicFramePr>
          <p:nvPr/>
        </p:nvGraphicFramePr>
        <p:xfrm>
          <a:off x="1115616" y="1700808"/>
          <a:ext cx="6981825" cy="41243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A weighty problem</a:t>
            </a:r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Children who were overweight at Year R tend to still be so at Year 6</a:t>
            </a:r>
          </a:p>
          <a:p>
            <a:r>
              <a:rPr lang="en-GB" smtClean="0"/>
              <a:t>20% of children who are a healthy weight at Year R have become overweight or obese by Year 6</a:t>
            </a:r>
          </a:p>
          <a:p>
            <a:endParaRPr lang="en-GB" smtClean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468313" y="404813"/>
            <a:ext cx="7993062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en-US" sz="2400"/>
              <a:t>Change in BMI classification between Year R and Year 6 in the same children</a:t>
            </a:r>
          </a:p>
        </p:txBody>
      </p:sp>
      <p:pic>
        <p:nvPicPr>
          <p:cNvPr id="56323" name="Picture 4"/>
          <p:cNvPicPr>
            <a:picLocks noChangeAspect="1" noChangeArrowheads="1"/>
          </p:cNvPicPr>
          <p:nvPr/>
        </p:nvPicPr>
        <p:blipFill>
          <a:blip r:embed="rId2"/>
          <a:srcRect l="8708" t="22090" r="9920" b="19099"/>
          <a:stretch>
            <a:fillRect/>
          </a:stretch>
        </p:blipFill>
        <p:spPr bwMode="auto">
          <a:xfrm>
            <a:off x="50800" y="2133600"/>
            <a:ext cx="50974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3"/>
          <a:srcRect l="48930" t="31938" r="5118" b="9727"/>
          <a:stretch>
            <a:fillRect/>
          </a:stretch>
        </p:blipFill>
        <p:spPr bwMode="auto">
          <a:xfrm>
            <a:off x="5076825" y="1725613"/>
            <a:ext cx="3995738" cy="396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dirty="0" smtClean="0"/>
          </a:p>
        </p:txBody>
      </p:sp>
      <p:pic>
        <p:nvPicPr>
          <p:cNvPr id="50180" name="Picture 4"/>
          <p:cNvPicPr>
            <a:picLocks noChangeAspect="1" noChangeArrowheads="1"/>
          </p:cNvPicPr>
          <p:nvPr/>
        </p:nvPicPr>
        <p:blipFill rotWithShape="1">
          <a:blip r:embed="rId2"/>
          <a:srcRect l="12178" t="32479" r="40219" b="44884"/>
          <a:stretch/>
        </p:blipFill>
        <p:spPr bwMode="auto">
          <a:xfrm>
            <a:off x="1403648" y="2060848"/>
            <a:ext cx="6192688" cy="16561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7782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Challenge 1</a:t>
            </a:r>
          </a:p>
          <a:p>
            <a:pPr lvl="1"/>
            <a:r>
              <a:rPr lang="en-GB" smtClean="0"/>
              <a:t>Nanny or nudge?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2"/>
          <a:srcRect l="27118" t="14766" r="43556" b="11418"/>
          <a:stretch>
            <a:fillRect/>
          </a:stretch>
        </p:blipFill>
        <p:spPr bwMode="auto">
          <a:xfrm>
            <a:off x="2555875" y="333375"/>
            <a:ext cx="4017963" cy="56880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 idx="4294967295"/>
          </p:nvPr>
        </p:nvSpPr>
        <p:spPr bwMode="auto">
          <a:xfrm>
            <a:off x="466725" y="177800"/>
            <a:ext cx="8229600" cy="11430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anchor="ctr"/>
          <a:lstStyle/>
          <a:p>
            <a:r>
              <a:rPr lang="en-GB" smtClean="0"/>
              <a:t>A Plea to Stop Reorganising</a:t>
            </a: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430213" y="1317625"/>
            <a:ext cx="8237537" cy="526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GB" sz="2800" i="1">
              <a:latin typeface="Calibri" pitchFamily="34" charset="0"/>
            </a:endParaRPr>
          </a:p>
          <a:p>
            <a:r>
              <a:rPr lang="en-GB" sz="2800" i="1">
                <a:latin typeface="Calibri" pitchFamily="34" charset="0"/>
              </a:rPr>
              <a:t>...[T]he leaders of the NHS and government have sorted and resorted local, regional and national structures into a continual parade of new aggregates and agencies. Each change made sense, but the parade doesn’t make sense.  It drains energy and confidence from the workforce....[T]he time has come for stability, on the basis of which, paradoxically, productive change becomes easier and faster for the good, smart, committed people of the NHS</a:t>
            </a:r>
            <a:r>
              <a:rPr lang="en-GB" sz="2800">
                <a:latin typeface="Calibri" pitchFamily="34" charset="0"/>
              </a:rPr>
              <a:t>.</a:t>
            </a:r>
          </a:p>
          <a:p>
            <a:endParaRPr lang="en-GB" sz="2800">
              <a:latin typeface="Calibri" pitchFamily="34" charset="0"/>
            </a:endParaRPr>
          </a:p>
          <a:p>
            <a:r>
              <a:rPr lang="en-GB" sz="2000">
                <a:latin typeface="Calibri" pitchFamily="34" charset="0"/>
              </a:rPr>
              <a:t>                                                                                              Don Berwick (2008)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Fit for life</a:t>
            </a:r>
            <a:endParaRPr lang="en-US" smtClean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57200" y="1600200"/>
            <a:ext cx="4038600" cy="4525963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endParaRPr lang="en-GB" sz="2800" smtClean="0"/>
          </a:p>
          <a:p>
            <a:r>
              <a:rPr lang="en-GB" sz="2800" smtClean="0"/>
              <a:t>Being active</a:t>
            </a:r>
          </a:p>
          <a:p>
            <a:r>
              <a:rPr lang="en-GB" sz="2800" smtClean="0"/>
              <a:t>Eating well</a:t>
            </a:r>
          </a:p>
          <a:p>
            <a:r>
              <a:rPr lang="en-GB" sz="2800" smtClean="0"/>
              <a:t>A healthy weight</a:t>
            </a:r>
          </a:p>
          <a:p>
            <a:endParaRPr lang="en-GB" sz="2800" smtClean="0"/>
          </a:p>
        </p:txBody>
      </p:sp>
      <p:sp>
        <p:nvSpPr>
          <p:cNvPr id="97284" name="Rectangle 4"/>
          <p:cNvSpPr>
            <a:spLocks noGrp="1" noChangeArrowheads="1"/>
          </p:cNvSpPr>
          <p:nvPr>
            <p:ph type="body" sz="half" idx="4294967295"/>
          </p:nvPr>
        </p:nvSpPr>
        <p:spPr bwMode="auto">
          <a:xfrm>
            <a:off x="4648200" y="1600200"/>
            <a:ext cx="4038600" cy="4525963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endParaRPr lang="en-GB" sz="2800" smtClean="0"/>
          </a:p>
        </p:txBody>
      </p:sp>
      <p:sp>
        <p:nvSpPr>
          <p:cNvPr id="97285" name="Text Box 5"/>
          <p:cNvSpPr txBox="1">
            <a:spLocks noChangeArrowheads="1"/>
          </p:cNvSpPr>
          <p:nvPr/>
        </p:nvSpPr>
        <p:spPr bwMode="auto">
          <a:xfrm>
            <a:off x="1908175" y="2708275"/>
            <a:ext cx="16557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endParaRPr lang="en-GB"/>
          </a:p>
        </p:txBody>
      </p:sp>
      <p:pic>
        <p:nvPicPr>
          <p:cNvPr id="9728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3800" y="1628775"/>
            <a:ext cx="3402013" cy="48244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Content Placeholder 2"/>
          <p:cNvSpPr>
            <a:spLocks noGrp="1"/>
          </p:cNvSpPr>
          <p:nvPr>
            <p:ph idx="4294967295"/>
          </p:nvPr>
        </p:nvSpPr>
        <p:spPr bwMode="auto">
          <a:xfrm>
            <a:off x="3203575" y="620713"/>
            <a:ext cx="4716463" cy="5616575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pPr marL="0" indent="0" algn="ctr">
              <a:buFontTx/>
              <a:buNone/>
            </a:pPr>
            <a:r>
              <a:rPr lang="en-GB" b="1" u="sng" smtClean="0">
                <a:solidFill>
                  <a:srgbClr val="376092"/>
                </a:solidFill>
              </a:rPr>
              <a:t>LIFELAB SOUTHAMPTON</a:t>
            </a:r>
          </a:p>
          <a:p>
            <a:pPr marL="0" indent="0" algn="ctr">
              <a:buFontTx/>
              <a:buNone/>
            </a:pPr>
            <a:r>
              <a:rPr lang="en-GB" smtClean="0">
                <a:solidFill>
                  <a:srgbClr val="BC0000"/>
                </a:solidFill>
              </a:rPr>
              <a:t>Hospital-based classroom </a:t>
            </a:r>
          </a:p>
          <a:p>
            <a:pPr marL="0" indent="0" algn="ctr">
              <a:buFontTx/>
              <a:buNone/>
            </a:pPr>
            <a:r>
              <a:rPr lang="en-GB" sz="2400" smtClean="0"/>
              <a:t>Hands-on practical activities</a:t>
            </a:r>
          </a:p>
          <a:p>
            <a:pPr marL="0" indent="0" algn="ctr">
              <a:buFontTx/>
              <a:buNone/>
            </a:pPr>
            <a:r>
              <a:rPr lang="en-GB" sz="2400" smtClean="0"/>
              <a:t>+ pre and post school-based lessons</a:t>
            </a:r>
            <a:r>
              <a:rPr lang="en-GB" sz="2400" b="1" smtClean="0"/>
              <a:t> </a:t>
            </a:r>
          </a:p>
        </p:txBody>
      </p:sp>
      <p:sp>
        <p:nvSpPr>
          <p:cNvPr id="156675" name="Slide Number Placeholder 3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/>
            <a:fld id="{ABA136AB-5987-46FC-BA97-D07DF695D3C6}" type="slidenum">
              <a:rPr lang="en-GB" sz="1200">
                <a:ea typeface="MS PGothic" pitchFamily="34" charset="-128"/>
              </a:rPr>
              <a:pPr algn="r"/>
              <a:t>31</a:t>
            </a:fld>
            <a:endParaRPr lang="en-GB" sz="1200">
              <a:ea typeface="MS PGothic" pitchFamily="34" charset="-128"/>
            </a:endParaRPr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47663"/>
            <a:ext cx="3306763" cy="2214562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</p:pic>
      <p:pic>
        <p:nvPicPr>
          <p:cNvPr id="83973" name="Picture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84438" y="3213100"/>
            <a:ext cx="5148262" cy="300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Challenge 2</a:t>
            </a:r>
          </a:p>
          <a:p>
            <a:pPr lvl="1"/>
            <a:r>
              <a:rPr lang="en-GB" smtClean="0"/>
              <a:t>Universal </a:t>
            </a:r>
            <a:r>
              <a:rPr lang="en-GB" i="1" smtClean="0"/>
              <a:t>v</a:t>
            </a:r>
            <a:r>
              <a:rPr lang="en-GB" smtClean="0"/>
              <a:t> targeted</a:t>
            </a:r>
          </a:p>
          <a:p>
            <a:pPr lvl="1"/>
            <a:endParaRPr lang="en-GB" smtClean="0"/>
          </a:p>
          <a:p>
            <a:pPr lvl="1"/>
            <a:endParaRPr lang="en-GB" smtClean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A tale of two cities?</a:t>
            </a:r>
            <a:endParaRPr lang="en-US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>
                <a:solidFill>
                  <a:srgbClr val="33CC33"/>
                </a:solidFill>
              </a:rPr>
              <a:t>A vibrant city…..</a:t>
            </a:r>
          </a:p>
        </p:txBody>
      </p:sp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636838"/>
            <a:ext cx="8709025" cy="258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>
                <a:solidFill>
                  <a:srgbClr val="33CC33"/>
                </a:solidFill>
              </a:rPr>
              <a:t>….with Challenges</a:t>
            </a:r>
          </a:p>
        </p:txBody>
      </p:sp>
      <p:graphicFrame>
        <p:nvGraphicFramePr>
          <p:cNvPr id="37891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8313" y="3789363"/>
          <a:ext cx="3197225" cy="226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96" name="Photo Editor Photo" r:id="rId3" imgW="6571429" imgH="4382112" progId="MSPhotoEd.3">
                  <p:embed/>
                </p:oleObj>
              </mc:Choice>
              <mc:Fallback>
                <p:oleObj name="Photo Editor Photo" r:id="rId3" imgW="6571429" imgH="4382112" progId="MSPhotoEd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3789363"/>
                        <a:ext cx="3197225" cy="226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7892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654425" y="3832225"/>
            <a:ext cx="2297113" cy="2247900"/>
          </a:xfrm>
          <a:prstGeom prst="rect">
            <a:avLst/>
          </a:prstGeom>
          <a:noFill/>
        </p:spPr>
      </p:pic>
      <p:pic>
        <p:nvPicPr>
          <p:cNvPr id="37893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951538" y="3849688"/>
            <a:ext cx="2736850" cy="2252662"/>
          </a:xfrm>
          <a:prstGeom prst="rect">
            <a:avLst/>
          </a:prstGeom>
          <a:noFill/>
        </p:spPr>
      </p:pic>
      <p:pic>
        <p:nvPicPr>
          <p:cNvPr id="37894" name="Picture 6" descr="20020515elderly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372225" y="1628775"/>
            <a:ext cx="2303463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5" name="Picture 7" descr="pic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492500" y="1628775"/>
            <a:ext cx="2941638" cy="2206625"/>
          </a:xfrm>
          <a:prstGeom prst="rect">
            <a:avLst/>
          </a:prstGeom>
          <a:noFill/>
        </p:spPr>
      </p:pic>
      <p:sp>
        <p:nvSpPr>
          <p:cNvPr id="37896" name="Rectangle 8"/>
          <p:cNvSpPr>
            <a:spLocks noChangeArrowheads="1"/>
          </p:cNvSpPr>
          <p:nvPr/>
        </p:nvSpPr>
        <p:spPr bwMode="auto">
          <a:xfrm>
            <a:off x="8318500" y="6007100"/>
            <a:ext cx="77788" cy="16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GB" sz="1100">
                <a:solidFill>
                  <a:srgbClr val="000000"/>
                </a:solidFill>
              </a:rPr>
              <a:t>3</a:t>
            </a:r>
            <a:endParaRPr lang="en-GB"/>
          </a:p>
        </p:txBody>
      </p:sp>
      <p:sp>
        <p:nvSpPr>
          <p:cNvPr id="37897" name="Rectangle 9"/>
          <p:cNvSpPr>
            <a:spLocks noChangeArrowheads="1"/>
          </p:cNvSpPr>
          <p:nvPr/>
        </p:nvSpPr>
        <p:spPr bwMode="auto">
          <a:xfrm>
            <a:off x="755650" y="765175"/>
            <a:ext cx="7747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37898" name="Picture 10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8313" y="1628775"/>
            <a:ext cx="3659187" cy="220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ity multiple deprivation 2001 map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3850" y="620713"/>
            <a:ext cx="8534400" cy="5607050"/>
          </a:xfrm>
          <a:prstGeom prst="rect">
            <a:avLst/>
          </a:prstGeom>
          <a:noFill/>
          <a:ln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47813" y="327025"/>
            <a:ext cx="7127875" cy="552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4652963"/>
            <a:ext cx="3959225" cy="152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Challenges</a:t>
            </a:r>
          </a:p>
        </p:txBody>
      </p:sp>
      <p:graphicFrame>
        <p:nvGraphicFramePr>
          <p:cNvPr id="40963" name="Object 3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8313" y="3573463"/>
          <a:ext cx="3197225" cy="2265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68" name="Photo Editor Photo" r:id="rId3" imgW="6571429" imgH="4382112" progId="MSPhotoEd.3">
                  <p:embed/>
                </p:oleObj>
              </mc:Choice>
              <mc:Fallback>
                <p:oleObj name="Photo Editor Photo" r:id="rId3" imgW="6571429" imgH="4382112" progId="MSPhotoEd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313" y="3573463"/>
                        <a:ext cx="3197225" cy="2265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4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3635375" y="3573463"/>
            <a:ext cx="2297113" cy="2247900"/>
          </a:xfrm>
          <a:prstGeom prst="rect">
            <a:avLst/>
          </a:prstGeom>
          <a:noFill/>
        </p:spPr>
      </p:pic>
      <p:pic>
        <p:nvPicPr>
          <p:cNvPr id="40965" name="Picture 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940425" y="3573463"/>
            <a:ext cx="2736850" cy="225266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Priority areas  </a:t>
            </a:r>
            <a:r>
              <a:rPr lang="en-GB" i="1" smtClean="0"/>
              <a:t>v</a:t>
            </a:r>
            <a:r>
              <a:rPr lang="en-GB" smtClean="0"/>
              <a:t>  the rest</a:t>
            </a:r>
            <a:endParaRPr lang="en-US" smtClean="0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600" smtClean="0"/>
              <a:t>Life expectancy is lower – 3.4 years for men, 2.7 years for women</a:t>
            </a:r>
          </a:p>
          <a:p>
            <a:pPr>
              <a:lnSpc>
                <a:spcPct val="80000"/>
              </a:lnSpc>
            </a:pPr>
            <a:r>
              <a:rPr lang="en-GB" sz="2600" smtClean="0"/>
              <a:t>Overall mortality rate is 28% higher</a:t>
            </a:r>
          </a:p>
          <a:p>
            <a:pPr>
              <a:lnSpc>
                <a:spcPct val="80000"/>
              </a:lnSpc>
            </a:pPr>
            <a:r>
              <a:rPr lang="en-GB" sz="2600" smtClean="0"/>
              <a:t>Premature (under 75) deaths are 58% higher</a:t>
            </a:r>
          </a:p>
          <a:p>
            <a:pPr>
              <a:lnSpc>
                <a:spcPct val="80000"/>
              </a:lnSpc>
            </a:pPr>
            <a:r>
              <a:rPr lang="en-GB" sz="2600" smtClean="0"/>
              <a:t>The death rate from circulatory disease in people under 75 is 56% higher </a:t>
            </a:r>
          </a:p>
          <a:p>
            <a:pPr>
              <a:lnSpc>
                <a:spcPct val="80000"/>
              </a:lnSpc>
            </a:pPr>
            <a:r>
              <a:rPr lang="en-GB" sz="2600" smtClean="0"/>
              <a:t>Severe mental illness is more common</a:t>
            </a:r>
          </a:p>
          <a:p>
            <a:pPr>
              <a:lnSpc>
                <a:spcPct val="80000"/>
              </a:lnSpc>
            </a:pPr>
            <a:r>
              <a:rPr lang="en-GB" sz="2600" smtClean="0"/>
              <a:t>Teenage pregnancy rates are higher</a:t>
            </a:r>
          </a:p>
          <a:p>
            <a:pPr>
              <a:lnSpc>
                <a:spcPct val="80000"/>
              </a:lnSpc>
            </a:pPr>
            <a:r>
              <a:rPr lang="en-GB" sz="2600" smtClean="0"/>
              <a:t>Low birth-weight is 32% more frequent</a:t>
            </a:r>
          </a:p>
          <a:p>
            <a:pPr>
              <a:lnSpc>
                <a:spcPct val="80000"/>
              </a:lnSpc>
            </a:pPr>
            <a:r>
              <a:rPr lang="en-GB" sz="2600" smtClean="0"/>
              <a:t>Smoking in pregnancy is over twice as common</a:t>
            </a:r>
          </a:p>
          <a:p>
            <a:pPr>
              <a:lnSpc>
                <a:spcPct val="80000"/>
              </a:lnSpc>
            </a:pPr>
            <a:r>
              <a:rPr lang="en-GB" sz="2600" smtClean="0"/>
              <a:t>Breast feeding is less common – 21% </a:t>
            </a:r>
            <a:r>
              <a:rPr lang="en-GB" sz="2600" i="1" smtClean="0"/>
              <a:t>v</a:t>
            </a:r>
            <a:r>
              <a:rPr lang="en-GB" sz="2600" smtClean="0"/>
              <a:t> 39%</a:t>
            </a:r>
            <a:endParaRPr lang="en-US" sz="260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4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anchor="ctr"/>
          <a:lstStyle/>
          <a:p>
            <a:endParaRPr lang="en-GB" altLang="en-US" smtClean="0"/>
          </a:p>
        </p:txBody>
      </p:sp>
      <p:pic>
        <p:nvPicPr>
          <p:cNvPr id="2560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1125538"/>
            <a:ext cx="3521075" cy="4967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1125538"/>
            <a:ext cx="3582988" cy="4968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 spd="slow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Is the gap reducing?</a:t>
            </a:r>
            <a:endParaRPr lang="en-US" smtClean="0"/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981200"/>
            <a:ext cx="8229600" cy="418465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smtClean="0"/>
              <a:t>Life expectancy					</a:t>
            </a:r>
            <a:r>
              <a:rPr lang="en-GB" sz="2400" b="1" smtClean="0">
                <a:sym typeface="Wingdings 2" pitchFamily="18" charset="2"/>
              </a:rPr>
              <a:t>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Overall mortality rates				</a:t>
            </a:r>
            <a:r>
              <a:rPr lang="en-GB" sz="2400" b="1" smtClean="0">
                <a:sym typeface="Wingdings 2" pitchFamily="18" charset="2"/>
              </a:rPr>
              <a:t>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Premature (under 75) deaths			</a:t>
            </a:r>
            <a:r>
              <a:rPr lang="en-GB" sz="2400" b="1" smtClean="0">
                <a:sym typeface="Wingdings 2" pitchFamily="18" charset="2"/>
              </a:rPr>
              <a:t></a:t>
            </a:r>
            <a:endParaRPr lang="en-GB" sz="2400" b="1" smtClean="0"/>
          </a:p>
          <a:p>
            <a:pPr>
              <a:lnSpc>
                <a:spcPct val="90000"/>
              </a:lnSpc>
            </a:pPr>
            <a:r>
              <a:rPr lang="en-GB" sz="2400" smtClean="0"/>
              <a:t>Under 75 deaths from circulatory disease		</a:t>
            </a:r>
            <a:r>
              <a:rPr lang="en-GB" sz="2400" b="1" smtClean="0">
                <a:sym typeface="Wingdings 2" pitchFamily="18" charset="2"/>
              </a:rPr>
              <a:t></a:t>
            </a:r>
            <a:endParaRPr lang="en-GB" sz="2400" b="1" smtClean="0"/>
          </a:p>
          <a:p>
            <a:pPr>
              <a:lnSpc>
                <a:spcPct val="90000"/>
              </a:lnSpc>
            </a:pPr>
            <a:r>
              <a:rPr lang="en-GB" sz="2400" smtClean="0"/>
              <a:t>Severe mental illness				 ?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Teenage pregnancy rates				</a:t>
            </a:r>
            <a:r>
              <a:rPr lang="en-GB" sz="2400" b="1" smtClean="0">
                <a:sym typeface="Wingdings 2" pitchFamily="18" charset="2"/>
              </a:rPr>
              <a:t></a:t>
            </a:r>
            <a:endParaRPr lang="en-GB" sz="2400" smtClean="0"/>
          </a:p>
          <a:p>
            <a:pPr>
              <a:lnSpc>
                <a:spcPct val="90000"/>
              </a:lnSpc>
            </a:pPr>
            <a:r>
              <a:rPr lang="en-GB" sz="2400" smtClean="0"/>
              <a:t>Low birth-weight					</a:t>
            </a:r>
            <a:r>
              <a:rPr lang="en-GB" sz="2400" b="1" smtClean="0">
                <a:sym typeface="Wingdings 2" pitchFamily="18" charset="2"/>
              </a:rPr>
              <a:t></a:t>
            </a:r>
            <a:endParaRPr lang="en-GB" sz="2400" smtClean="0"/>
          </a:p>
          <a:p>
            <a:pPr>
              <a:lnSpc>
                <a:spcPct val="90000"/>
              </a:lnSpc>
            </a:pPr>
            <a:r>
              <a:rPr lang="en-GB" sz="2400" smtClean="0"/>
              <a:t>Smoking in pregnancy				</a:t>
            </a:r>
            <a:r>
              <a:rPr lang="en-GB" sz="2400" b="1" smtClean="0">
                <a:sym typeface="Wingdings 2" pitchFamily="18" charset="2"/>
              </a:rPr>
              <a:t></a:t>
            </a:r>
            <a:endParaRPr lang="en-GB" sz="2400" smtClean="0"/>
          </a:p>
          <a:p>
            <a:pPr>
              <a:lnSpc>
                <a:spcPct val="90000"/>
              </a:lnSpc>
            </a:pPr>
            <a:r>
              <a:rPr lang="en-GB" sz="2400" smtClean="0"/>
              <a:t>Breast feeding					</a:t>
            </a:r>
            <a:r>
              <a:rPr lang="en-GB" sz="2400" b="1" smtClean="0">
                <a:sym typeface="Wingdings 2" pitchFamily="18" charset="2"/>
              </a:rPr>
              <a:t>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Dental health – 5 year-olds			</a:t>
            </a:r>
            <a:r>
              <a:rPr lang="en-GB" sz="2400" b="1" smtClean="0">
                <a:sym typeface="Wingdings 2" pitchFamily="18" charset="2"/>
              </a:rPr>
              <a:t></a:t>
            </a:r>
            <a:endParaRPr lang="en-US" sz="2400" b="1" smtClean="0">
              <a:sym typeface="Wingdings 2" pitchFamily="18" charset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23850" y="549275"/>
            <a:ext cx="8137525" cy="358775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GB" altLang="en-US" sz="3200" smtClean="0"/>
              <a:t>Inequalities – gap between most and least deprived quintile</a:t>
            </a:r>
          </a:p>
        </p:txBody>
      </p:sp>
      <p:pic>
        <p:nvPicPr>
          <p:cNvPr id="69635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341438"/>
            <a:ext cx="6913563" cy="489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323850" y="549275"/>
            <a:ext cx="2232025" cy="2016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r>
              <a:rPr lang="en-GB" altLang="en-US" sz="2400" smtClean="0"/>
              <a:t>Inequalities – gap between most and least deprived quintile</a:t>
            </a:r>
          </a:p>
        </p:txBody>
      </p:sp>
      <p:pic>
        <p:nvPicPr>
          <p:cNvPr id="73731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476250"/>
            <a:ext cx="5889625" cy="276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3732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213" y="3429000"/>
            <a:ext cx="5902325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8499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Challenge 3</a:t>
            </a:r>
          </a:p>
          <a:p>
            <a:pPr lvl="1"/>
            <a:r>
              <a:rPr lang="en-GB" smtClean="0"/>
              <a:t>Pragmatism </a:t>
            </a:r>
            <a:r>
              <a:rPr lang="en-GB" i="1" smtClean="0"/>
              <a:t>v</a:t>
            </a:r>
            <a:r>
              <a:rPr lang="en-GB" smtClean="0"/>
              <a:t> perfectionism</a:t>
            </a:r>
          </a:p>
          <a:p>
            <a:pPr lvl="1"/>
            <a:endParaRPr lang="en-GB" smtClean="0"/>
          </a:p>
          <a:p>
            <a:pPr lvl="1"/>
            <a:endParaRPr lang="en-GB" smtClean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i="1" smtClean="0"/>
              <a:t>Improving the public’s health – a resource for local authorities</a:t>
            </a:r>
            <a:r>
              <a:rPr lang="en-GB" smtClean="0"/>
              <a:t>.  D Buck and S Gregory. Kings Fund. December 2013 </a:t>
            </a:r>
          </a:p>
        </p:txBody>
      </p:sp>
      <p:pic>
        <p:nvPicPr>
          <p:cNvPr id="71685" name="Picture 5" descr="Improving the public's health front cove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2924175"/>
            <a:ext cx="2532062" cy="35290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Return on investment (ROI)</a:t>
            </a: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sz="2400" smtClean="0"/>
              <a:t>For every £1 spent on sexual health services to prevent teenage pregnancy, there is a net saving of £11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Every new teenage mothers costs £100,000 over the next 5 years, including £15K per year in housing-related costs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Family Nurse Partnerships have generated savings of more than five time the programme costs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Targeted parenting programmes to prevent conduct disorders pay back £8 over six years for every £1 invested (savings to NHS, education and criminal justice system)</a:t>
            </a:r>
          </a:p>
          <a:p>
            <a:pPr>
              <a:lnSpc>
                <a:spcPct val="90000"/>
              </a:lnSpc>
            </a:pPr>
            <a:r>
              <a:rPr lang="en-GB" sz="2400" smtClean="0"/>
              <a:t>Good social and emotional health outcomes through investment in good education provide returns of up to £7 for every £1 invested</a:t>
            </a:r>
          </a:p>
          <a:p>
            <a:pPr>
              <a:lnSpc>
                <a:spcPct val="90000"/>
              </a:lnSpc>
            </a:pPr>
            <a:endParaRPr lang="en-GB" sz="2400" smtClean="0"/>
          </a:p>
          <a:p>
            <a:pPr>
              <a:lnSpc>
                <a:spcPct val="90000"/>
              </a:lnSpc>
            </a:pPr>
            <a:endParaRPr lang="en-GB" sz="2400" smtClean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400" smtClean="0"/>
              <a:t>For every £1 spent on alcohol treatment £4 is saved in other public sector costs</a:t>
            </a:r>
          </a:p>
          <a:p>
            <a:pPr>
              <a:lnSpc>
                <a:spcPct val="80000"/>
              </a:lnSpc>
            </a:pPr>
            <a:r>
              <a:rPr lang="en-GB" sz="2400" smtClean="0"/>
              <a:t>Employee wellness programmes return £2 - £10 for every £1 spent</a:t>
            </a:r>
          </a:p>
          <a:p>
            <a:pPr>
              <a:lnSpc>
                <a:spcPct val="80000"/>
              </a:lnSpc>
            </a:pPr>
            <a:r>
              <a:rPr lang="en-GB" sz="2400" smtClean="0"/>
              <a:t>Improving air quality – the overall benefit-cost return can be over £600 for every £100 spent (eg Kensington and Chelsea)</a:t>
            </a:r>
          </a:p>
          <a:p>
            <a:pPr>
              <a:lnSpc>
                <a:spcPct val="80000"/>
              </a:lnSpc>
            </a:pPr>
            <a:r>
              <a:rPr lang="en-GB" sz="2400" smtClean="0"/>
              <a:t>Investment in falls prevention and bone health saves £5 for every £2 spent, through saving lives and maintaining independence</a:t>
            </a:r>
          </a:p>
          <a:p>
            <a:pPr>
              <a:lnSpc>
                <a:spcPct val="80000"/>
              </a:lnSpc>
            </a:pPr>
            <a:r>
              <a:rPr lang="en-GB" sz="2400" smtClean="0"/>
              <a:t>For £1 spent on smoking cessation and tobacco control measures, £5 are saved over a five year period</a:t>
            </a:r>
          </a:p>
          <a:p>
            <a:pPr>
              <a:lnSpc>
                <a:spcPct val="80000"/>
              </a:lnSpc>
            </a:pPr>
            <a:r>
              <a:rPr lang="en-GB" sz="2400" smtClean="0"/>
              <a:t>For £1 spent on measures to reduce obesity, there is a net saving of £2 over five years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Challenge 4</a:t>
            </a:r>
          </a:p>
          <a:p>
            <a:pPr lvl="1"/>
            <a:r>
              <a:rPr lang="en-GB" smtClean="0"/>
              <a:t>Deficit model </a:t>
            </a:r>
            <a:r>
              <a:rPr lang="en-GB" i="1" smtClean="0"/>
              <a:t>v</a:t>
            </a:r>
            <a:r>
              <a:rPr lang="en-GB" smtClean="0"/>
              <a:t> asset-based approach</a:t>
            </a:r>
          </a:p>
          <a:p>
            <a:pPr lvl="1"/>
            <a:endParaRPr lang="en-GB" smtClean="0"/>
          </a:p>
          <a:p>
            <a:pPr lvl="1"/>
            <a:endParaRPr lang="en-GB" smtClean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endParaRPr lang="en-GB" smtClean="0"/>
          </a:p>
          <a:p>
            <a:pPr>
              <a:lnSpc>
                <a:spcPct val="90000"/>
              </a:lnSpc>
            </a:pPr>
            <a:r>
              <a:rPr lang="en-GB" smtClean="0"/>
              <a:t>Eg loneliness / social isolation</a:t>
            </a:r>
          </a:p>
        </p:txBody>
      </p:sp>
      <p:pic>
        <p:nvPicPr>
          <p:cNvPr id="90117" name="Picture 5" descr="3D mapping on the table to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4213" y="692150"/>
            <a:ext cx="5832475" cy="3524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4"/>
          <p:cNvSpPr>
            <a:spLocks noChangeArrowheads="1"/>
          </p:cNvSpPr>
          <p:nvPr/>
        </p:nvSpPr>
        <p:spPr bwMode="auto">
          <a:xfrm>
            <a:off x="225425" y="3246438"/>
            <a:ext cx="8693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It</a:t>
            </a:r>
            <a:r>
              <a:rPr lang="en-US" altLang="en-US">
                <a:solidFill>
                  <a:schemeClr val="bg1"/>
                </a:solidFill>
              </a:rPr>
              <a:t>’</a:t>
            </a:r>
            <a:r>
              <a:rPr lang="en-US">
                <a:solidFill>
                  <a:schemeClr val="bg1"/>
                </a:solidFill>
              </a:rPr>
              <a:t>s no longer a question about whether you use social media, but how well you do it.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387350"/>
            <a:ext cx="5857875" cy="571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7019925" y="908050"/>
            <a:ext cx="1800225" cy="779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/>
              <a:t>Better Care</a:t>
            </a:r>
          </a:p>
          <a:p>
            <a:pPr algn="ctr">
              <a:spcBef>
                <a:spcPct val="50000"/>
              </a:spcBef>
            </a:pPr>
            <a:r>
              <a:rPr lang="en-GB"/>
              <a:t>(draft)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 anchor="ctr"/>
          <a:lstStyle/>
          <a:p>
            <a:r>
              <a:rPr lang="en-GB" altLang="en-US" sz="4000" smtClean="0">
                <a:solidFill>
                  <a:schemeClr val="hlink"/>
                </a:solidFill>
              </a:rPr>
              <a:t>New public health system for England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en-GB" altLang="en-US" smtClean="0"/>
              <a:t>Secretary of State</a:t>
            </a:r>
          </a:p>
          <a:p>
            <a:pPr>
              <a:lnSpc>
                <a:spcPct val="90000"/>
              </a:lnSpc>
            </a:pPr>
            <a:r>
              <a:rPr lang="en-GB" altLang="en-US" smtClean="0"/>
              <a:t>Public Health England</a:t>
            </a:r>
          </a:p>
          <a:p>
            <a:pPr>
              <a:lnSpc>
                <a:spcPct val="90000"/>
              </a:lnSpc>
            </a:pPr>
            <a:r>
              <a:rPr lang="en-GB" altLang="en-US" smtClean="0"/>
              <a:t>NHS Commissioning Board</a:t>
            </a:r>
          </a:p>
          <a:p>
            <a:pPr>
              <a:lnSpc>
                <a:spcPct val="90000"/>
              </a:lnSpc>
            </a:pPr>
            <a:r>
              <a:rPr lang="en-GB" altLang="en-US" smtClean="0"/>
              <a:t>Local Authorities</a:t>
            </a:r>
          </a:p>
          <a:p>
            <a:pPr>
              <a:lnSpc>
                <a:spcPct val="90000"/>
              </a:lnSpc>
            </a:pPr>
            <a:r>
              <a:rPr lang="en-GB" altLang="en-US" smtClean="0"/>
              <a:t>Clinical Commissioning Groups</a:t>
            </a:r>
          </a:p>
          <a:p>
            <a:pPr>
              <a:lnSpc>
                <a:spcPct val="90000"/>
              </a:lnSpc>
            </a:pPr>
            <a:endParaRPr lang="en-GB" altLang="en-US" smtClean="0"/>
          </a:p>
          <a:p>
            <a:pPr>
              <a:lnSpc>
                <a:spcPct val="90000"/>
              </a:lnSpc>
            </a:pPr>
            <a:r>
              <a:rPr lang="en-GB" altLang="en-US" i="1" smtClean="0"/>
              <a:t>Health and Wellbeing Boards</a:t>
            </a:r>
          </a:p>
          <a:p>
            <a:pPr>
              <a:lnSpc>
                <a:spcPct val="90000"/>
              </a:lnSpc>
            </a:pPr>
            <a:endParaRPr lang="en-GB" altLang="en-US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Challenge 5</a:t>
            </a:r>
          </a:p>
          <a:p>
            <a:pPr lvl="1"/>
            <a:r>
              <a:rPr lang="en-GB" smtClean="0"/>
              <a:t>The tyranny of the present </a:t>
            </a:r>
            <a:r>
              <a:rPr lang="en-GB" i="1" smtClean="0"/>
              <a:t>v</a:t>
            </a:r>
            <a:r>
              <a:rPr lang="en-GB" smtClean="0"/>
              <a:t> playing the long game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pic>
        <p:nvPicPr>
          <p:cNvPr id="9114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9750" y="476250"/>
            <a:ext cx="7969250" cy="571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8" name="Rectangle 4"/>
          <p:cNvSpPr>
            <a:spLocks noGrp="1" noChangeArrowheads="1"/>
          </p:cNvSpPr>
          <p:nvPr>
            <p:ph type="ctrTitle" idx="4294967295"/>
          </p:nvPr>
        </p:nvSpPr>
        <p:spPr bwMode="auto">
          <a:xfrm>
            <a:off x="685800" y="2130425"/>
            <a:ext cx="7772400" cy="14700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A forward look</a:t>
            </a:r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ubTitle" idx="4294967295"/>
          </p:nvPr>
        </p:nvSpPr>
        <p:spPr bwMode="auto">
          <a:xfrm>
            <a:off x="1371600" y="3886200"/>
            <a:ext cx="6400800" cy="17526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0" indent="0" algn="ctr">
              <a:buFont typeface="Arial" charset="0"/>
              <a:buNone/>
            </a:pPr>
            <a:endParaRPr lang="en-GB" smtClean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GB" smtClean="0"/>
              <a:t>Our world in 2025</a:t>
            </a:r>
            <a:br>
              <a:rPr lang="en-GB" smtClean="0"/>
            </a:br>
            <a:r>
              <a:rPr lang="en-GB" sz="2400" smtClean="0"/>
              <a:t>(Courtesy Geoff Glover)</a:t>
            </a:r>
            <a:endParaRPr lang="en-GB" smtClean="0"/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GB" sz="2000" smtClean="0"/>
              <a:t>World population reaches 8.1 billion</a:t>
            </a:r>
          </a:p>
          <a:p>
            <a:pPr eaLnBrk="1" hangingPunct="1"/>
            <a:r>
              <a:rPr lang="en-GB" sz="2000" smtClean="0"/>
              <a:t>Over 60% live in Asia</a:t>
            </a:r>
          </a:p>
          <a:p>
            <a:pPr eaLnBrk="1" hangingPunct="1"/>
            <a:r>
              <a:rPr lang="en-GB" sz="2000" smtClean="0"/>
              <a:t>97% of population growth in the developing world</a:t>
            </a:r>
          </a:p>
          <a:p>
            <a:pPr eaLnBrk="1" hangingPunct="1"/>
            <a:r>
              <a:rPr lang="en-GB" sz="2000" smtClean="0"/>
              <a:t>5 billion people live in cities</a:t>
            </a:r>
          </a:p>
          <a:p>
            <a:pPr eaLnBrk="1" hangingPunct="1"/>
            <a:r>
              <a:rPr lang="en-GB" sz="2000" smtClean="0"/>
              <a:t>3 billion people lack water access</a:t>
            </a:r>
          </a:p>
          <a:p>
            <a:pPr eaLnBrk="1" hangingPunct="1"/>
            <a:r>
              <a:rPr lang="en-GB" sz="2000" smtClean="0"/>
              <a:t>EU accounts for only 6.5% of world population</a:t>
            </a:r>
          </a:p>
          <a:p>
            <a:pPr eaLnBrk="1" hangingPunct="1"/>
            <a:r>
              <a:rPr lang="en-GB" sz="2000" smtClean="0"/>
              <a:t>30% of EU population over 65</a:t>
            </a:r>
          </a:p>
          <a:p>
            <a:pPr eaLnBrk="1" hangingPunct="1"/>
            <a:r>
              <a:rPr lang="en-GB" sz="2000" smtClean="0"/>
              <a:t>Asia becomes first producer and exporter globally</a:t>
            </a:r>
          </a:p>
          <a:p>
            <a:pPr eaLnBrk="1" hangingPunct="1"/>
            <a:r>
              <a:rPr lang="en-GB" sz="2000" smtClean="0"/>
              <a:t>34% of worlds wealth - developing countries( 20% in 2005)</a:t>
            </a:r>
          </a:p>
          <a:p>
            <a:pPr eaLnBrk="1" hangingPunct="1"/>
            <a:r>
              <a:rPr lang="en-GB" sz="2000" smtClean="0"/>
              <a:t>India and China 20% of worlds R and D(10% in 2010)</a:t>
            </a:r>
          </a:p>
          <a:p>
            <a:pPr eaLnBrk="1" hangingPunct="1"/>
            <a:r>
              <a:rPr lang="en-GB" sz="2000" smtClean="0"/>
              <a:t>Global middle-class reaches 1 billion- 90% in developing countries</a:t>
            </a:r>
          </a:p>
          <a:p>
            <a:pPr eaLnBrk="1" hangingPunct="1"/>
            <a:r>
              <a:rPr lang="en-GB" sz="2000" smtClean="0"/>
              <a:t>"Brain drain" becomes "brains circulation"!</a:t>
            </a:r>
          </a:p>
          <a:p>
            <a:endParaRPr lang="en-GB" sz="2800" smtClean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en-GB" sz="2800" smtClean="0"/>
              <a:t>Nanny </a:t>
            </a:r>
            <a:r>
              <a:rPr lang="en-GB" sz="2800" i="1" smtClean="0"/>
              <a:t>v</a:t>
            </a:r>
            <a:r>
              <a:rPr lang="en-GB" sz="2800" smtClean="0"/>
              <a:t> nudge</a:t>
            </a:r>
          </a:p>
          <a:p>
            <a:pPr>
              <a:lnSpc>
                <a:spcPct val="80000"/>
              </a:lnSpc>
            </a:pPr>
            <a:r>
              <a:rPr lang="en-GB" sz="2800" smtClean="0"/>
              <a:t>Universal </a:t>
            </a:r>
            <a:r>
              <a:rPr lang="en-GB" sz="2800" i="1" smtClean="0"/>
              <a:t>v</a:t>
            </a:r>
            <a:r>
              <a:rPr lang="en-GB" sz="2800" smtClean="0"/>
              <a:t> targeted</a:t>
            </a:r>
          </a:p>
          <a:p>
            <a:pPr>
              <a:lnSpc>
                <a:spcPct val="80000"/>
              </a:lnSpc>
            </a:pPr>
            <a:r>
              <a:rPr lang="en-GB" sz="2800" smtClean="0"/>
              <a:t>Pragmatism </a:t>
            </a:r>
            <a:r>
              <a:rPr lang="en-GB" sz="2800" i="1" smtClean="0"/>
              <a:t>v</a:t>
            </a:r>
            <a:r>
              <a:rPr lang="en-GB" sz="2800" smtClean="0"/>
              <a:t> perfectionism</a:t>
            </a:r>
          </a:p>
          <a:p>
            <a:pPr>
              <a:lnSpc>
                <a:spcPct val="80000"/>
              </a:lnSpc>
            </a:pPr>
            <a:r>
              <a:rPr lang="en-GB" sz="2800" smtClean="0"/>
              <a:t>Deficit model </a:t>
            </a:r>
            <a:r>
              <a:rPr lang="en-GB" sz="2800" i="1" smtClean="0"/>
              <a:t>v</a:t>
            </a:r>
            <a:r>
              <a:rPr lang="en-GB" sz="2800" smtClean="0"/>
              <a:t> asset-based approach</a:t>
            </a:r>
          </a:p>
          <a:p>
            <a:pPr>
              <a:lnSpc>
                <a:spcPct val="80000"/>
              </a:lnSpc>
            </a:pPr>
            <a:r>
              <a:rPr lang="en-GB" sz="2800" smtClean="0"/>
              <a:t>The tyranny of the present </a:t>
            </a:r>
            <a:r>
              <a:rPr lang="en-GB" sz="2800" i="1" smtClean="0"/>
              <a:t>v</a:t>
            </a:r>
            <a:r>
              <a:rPr lang="en-GB" sz="2800" smtClean="0"/>
              <a:t> playing the long game</a:t>
            </a:r>
          </a:p>
          <a:p>
            <a:pPr>
              <a:lnSpc>
                <a:spcPct val="80000"/>
              </a:lnSpc>
            </a:pPr>
            <a:endParaRPr lang="en-GB" sz="2800" smtClean="0"/>
          </a:p>
          <a:p>
            <a:pPr>
              <a:lnSpc>
                <a:spcPct val="80000"/>
              </a:lnSpc>
            </a:pPr>
            <a:endParaRPr lang="en-GB" sz="2800" smtClean="0"/>
          </a:p>
          <a:p>
            <a:pPr>
              <a:lnSpc>
                <a:spcPct val="80000"/>
              </a:lnSpc>
            </a:pPr>
            <a:endParaRPr lang="en-GB" sz="2800" smtClean="0"/>
          </a:p>
          <a:p>
            <a:pPr>
              <a:lnSpc>
                <a:spcPct val="80000"/>
              </a:lnSpc>
            </a:pPr>
            <a:r>
              <a:rPr lang="en-GB" sz="2800" smtClean="0"/>
              <a:t>Welcome to our world of public health – science and art!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92" name="Rectangle 8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836613"/>
            <a:ext cx="8229600" cy="52895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>
              <a:buFont typeface="Arial" charset="0"/>
              <a:buNone/>
            </a:pPr>
            <a:r>
              <a:rPr lang="en-GB" sz="2800" smtClean="0">
                <a:hlinkClick r:id="rId2"/>
              </a:rPr>
              <a:t>www.publichealth.southampton.gov.uk</a:t>
            </a:r>
            <a:endParaRPr lang="en-GB" sz="2800" smtClean="0"/>
          </a:p>
          <a:p>
            <a:pPr>
              <a:buFont typeface="Arial" charset="0"/>
              <a:buNone/>
            </a:pPr>
            <a:r>
              <a:rPr lang="en-GB" sz="2800" smtClean="0">
                <a:hlinkClick r:id="rId3"/>
              </a:rPr>
              <a:t>andrew.mortimore@southampton.gov.uk</a:t>
            </a:r>
            <a:endParaRPr lang="en-GB" sz="2800" smtClean="0"/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7538" y="2133600"/>
            <a:ext cx="2746375" cy="3887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13314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2767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pic>
        <p:nvPicPr>
          <p:cNvPr id="133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5738" y="114300"/>
            <a:ext cx="8772525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n-GB" sz="4000" smtClean="0"/>
              <a:t>The only way is Wessex </a:t>
            </a:r>
            <a:br>
              <a:rPr lang="en-GB" sz="4000" smtClean="0"/>
            </a:br>
            <a:endParaRPr lang="en-GB" sz="4000" smtClean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276725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dirty="0" smtClean="0"/>
              <a:t>a </a:t>
            </a:r>
            <a:r>
              <a:rPr lang="en-GB" dirty="0"/>
              <a:t>population of 2.7 million people </a:t>
            </a:r>
          </a:p>
          <a:p>
            <a:pPr>
              <a:defRPr/>
            </a:pPr>
            <a:r>
              <a:rPr lang="en-GB" dirty="0" smtClean="0"/>
              <a:t>local </a:t>
            </a:r>
            <a:r>
              <a:rPr lang="en-GB" dirty="0"/>
              <a:t>authorities: two county, five unitary and 22 district/borough </a:t>
            </a:r>
          </a:p>
          <a:p>
            <a:pPr>
              <a:defRPr/>
            </a:pPr>
            <a:r>
              <a:rPr lang="en-GB" dirty="0" smtClean="0"/>
              <a:t>six </a:t>
            </a:r>
            <a:r>
              <a:rPr lang="en-GB" dirty="0"/>
              <a:t>health and wellbeing boards </a:t>
            </a:r>
          </a:p>
          <a:p>
            <a:pPr>
              <a:defRPr/>
            </a:pPr>
            <a:r>
              <a:rPr lang="en-GB" dirty="0" smtClean="0"/>
              <a:t>nine </a:t>
            </a:r>
            <a:r>
              <a:rPr lang="en-GB" dirty="0"/>
              <a:t>clinical commissioning groups </a:t>
            </a:r>
          </a:p>
          <a:p>
            <a:pPr>
              <a:defRPr/>
            </a:pPr>
            <a:r>
              <a:rPr lang="en-GB" dirty="0" smtClean="0"/>
              <a:t>two </a:t>
            </a:r>
            <a:r>
              <a:rPr lang="en-GB" dirty="0"/>
              <a:t>local resilience forums </a:t>
            </a:r>
          </a:p>
          <a:p>
            <a:pPr>
              <a:defRPr/>
            </a:pPr>
            <a:r>
              <a:rPr lang="en-GB" dirty="0" smtClean="0"/>
              <a:t>four </a:t>
            </a:r>
            <a:r>
              <a:rPr lang="en-GB" dirty="0"/>
              <a:t>strategic clinical networks </a:t>
            </a:r>
          </a:p>
          <a:p>
            <a:pPr>
              <a:defRPr/>
            </a:pPr>
            <a:r>
              <a:rPr lang="en-GB" dirty="0" smtClean="0"/>
              <a:t>one </a:t>
            </a:r>
            <a:r>
              <a:rPr lang="en-GB" dirty="0"/>
              <a:t>local education and training board </a:t>
            </a:r>
          </a:p>
          <a:p>
            <a:pPr>
              <a:defRPr/>
            </a:pPr>
            <a:r>
              <a:rPr lang="en-GB" dirty="0" smtClean="0"/>
              <a:t>one </a:t>
            </a:r>
            <a:r>
              <a:rPr lang="en-GB" dirty="0"/>
              <a:t>academic health science network </a:t>
            </a:r>
          </a:p>
          <a:p>
            <a:pPr>
              <a:defRPr/>
            </a:pPr>
            <a:r>
              <a:rPr lang="en-GB" dirty="0" smtClean="0"/>
              <a:t>public </a:t>
            </a:r>
            <a:r>
              <a:rPr lang="en-GB" dirty="0"/>
              <a:t>health teams in universities </a:t>
            </a:r>
          </a:p>
          <a:p>
            <a:pPr>
              <a:defRPr/>
            </a:pPr>
            <a:endParaRPr lang="en-GB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endParaRPr lang="en-GB" smtClean="0"/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00563" y="3429000"/>
            <a:ext cx="4392612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42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412875"/>
            <a:ext cx="3887787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/>
          <p:cNvSpPr>
            <a:spLocks noGrp="1"/>
          </p:cNvSpPr>
          <p:nvPr>
            <p:ph type="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sp>
        <p:nvSpPr>
          <p:cNvPr id="7170" name="Content Placehold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276725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mtClean="0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33375"/>
            <a:ext cx="7448550" cy="557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ealthy Southampton presentation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  <a:fontScheme name="Default Design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Healthy Southampton presentation template</Template>
  <TotalTime>319</TotalTime>
  <Words>1560</Words>
  <Application>Microsoft Office PowerPoint</Application>
  <PresentationFormat>On-screen Show (4:3)</PresentationFormat>
  <Paragraphs>176</Paragraphs>
  <Slides>55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MS PGothic</vt:lpstr>
      <vt:lpstr>Arial</vt:lpstr>
      <vt:lpstr>Calibri</vt:lpstr>
      <vt:lpstr>Corbel</vt:lpstr>
      <vt:lpstr>Wingdings 2</vt:lpstr>
      <vt:lpstr>Healthy Southampton presentation template</vt:lpstr>
      <vt:lpstr>Photo Editor Photo</vt:lpstr>
      <vt:lpstr>Key health issues in Southampton (and Wessex)</vt:lpstr>
      <vt:lpstr>PowerPoint Presentation</vt:lpstr>
      <vt:lpstr>A Plea to Stop Reorganising</vt:lpstr>
      <vt:lpstr>PowerPoint Presentation</vt:lpstr>
      <vt:lpstr>New public health system for England</vt:lpstr>
      <vt:lpstr>PowerPoint Presentation</vt:lpstr>
      <vt:lpstr>The only way is Wessex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Improvements over the past decade…</vt:lpstr>
      <vt:lpstr>PowerPoint Presentation</vt:lpstr>
      <vt:lpstr>Challenges</vt:lpstr>
      <vt:lpstr>Southampton                    </vt:lpstr>
      <vt:lpstr>PowerPoint Presentation</vt:lpstr>
      <vt:lpstr>PowerPoint Presentation</vt:lpstr>
      <vt:lpstr>PowerPoint Presentation</vt:lpstr>
      <vt:lpstr>PowerPoint Presentation</vt:lpstr>
      <vt:lpstr>SHIP Population Change by Age: 2011-2021</vt:lpstr>
      <vt:lpstr>PowerPoint Presentation</vt:lpstr>
      <vt:lpstr>PowerPoint Presentation</vt:lpstr>
      <vt:lpstr>A weighty problem</vt:lpstr>
      <vt:lpstr>PowerPoint Presentation</vt:lpstr>
      <vt:lpstr>PowerPoint Presentation</vt:lpstr>
      <vt:lpstr>PowerPoint Presentation</vt:lpstr>
      <vt:lpstr>PowerPoint Presentation</vt:lpstr>
      <vt:lpstr>Fit for life</vt:lpstr>
      <vt:lpstr>PowerPoint Presentation</vt:lpstr>
      <vt:lpstr>PowerPoint Presentation</vt:lpstr>
      <vt:lpstr>A tale of two cities?</vt:lpstr>
      <vt:lpstr>A vibrant city…..</vt:lpstr>
      <vt:lpstr>….with Challenges</vt:lpstr>
      <vt:lpstr>PowerPoint Presentation</vt:lpstr>
      <vt:lpstr>PowerPoint Presentation</vt:lpstr>
      <vt:lpstr>Challenges</vt:lpstr>
      <vt:lpstr>Priority areas  v  the rest</vt:lpstr>
      <vt:lpstr>Is the gap reducing?</vt:lpstr>
      <vt:lpstr>Inequalities – gap between most and least deprived quintile</vt:lpstr>
      <vt:lpstr>Inequalities – gap between most and least deprived quintile</vt:lpstr>
      <vt:lpstr>PowerPoint Presentation</vt:lpstr>
      <vt:lpstr>PowerPoint Presentation</vt:lpstr>
      <vt:lpstr>Return on investment (ROI)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forward look</vt:lpstr>
      <vt:lpstr>Our world in 2025 (Courtesy Geoff Glover)</vt:lpstr>
      <vt:lpstr>PowerPoint Presentation</vt:lpstr>
      <vt:lpstr>PowerPoint Presentation</vt:lpstr>
    </vt:vector>
  </TitlesOfParts>
  <Company>Capita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SCEMIJN1</dc:creator>
  <cp:lastModifiedBy>Mortimore, Andrew</cp:lastModifiedBy>
  <cp:revision>27</cp:revision>
  <dcterms:created xsi:type="dcterms:W3CDTF">2014-05-13T11:20:01Z</dcterms:created>
  <dcterms:modified xsi:type="dcterms:W3CDTF">2014-06-17T12:08:48Z</dcterms:modified>
</cp:coreProperties>
</file>